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7" r:id="rId4"/>
    <p:sldId id="269" r:id="rId5"/>
    <p:sldId id="268" r:id="rId6"/>
    <p:sldId id="270" r:id="rId7"/>
    <p:sldId id="271" r:id="rId8"/>
    <p:sldId id="272" r:id="rId9"/>
    <p:sldId id="273" r:id="rId10"/>
    <p:sldId id="285" r:id="rId11"/>
    <p:sldId id="274" r:id="rId12"/>
    <p:sldId id="275" r:id="rId13"/>
    <p:sldId id="276" r:id="rId14"/>
    <p:sldId id="278" r:id="rId15"/>
    <p:sldId id="279" r:id="rId16"/>
    <p:sldId id="277" r:id="rId17"/>
    <p:sldId id="280" r:id="rId18"/>
    <p:sldId id="283" r:id="rId19"/>
    <p:sldId id="286" r:id="rId20"/>
    <p:sldId id="281" r:id="rId21"/>
    <p:sldId id="28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小渕 匠登" initials="小渕" lastIdx="2" clrIdx="0">
    <p:extLst>
      <p:ext uri="{19B8F6BF-5375-455C-9EA6-DF929625EA0E}">
        <p15:presenceInfo xmlns:p15="http://schemas.microsoft.com/office/powerpoint/2012/main" userId="S-1-5-21-3284892475-2798027880-3513589587-33303" providerId="AD"/>
      </p:ext>
    </p:extLst>
  </p:cmAuthor>
  <p:cmAuthor id="2" name="小渕 匠登" initials="小渕 [2]" lastIdx="3" clrIdx="1">
    <p:extLst>
      <p:ext uri="{19B8F6BF-5375-455C-9EA6-DF929625EA0E}">
        <p15:presenceInfo xmlns:p15="http://schemas.microsoft.com/office/powerpoint/2012/main" userId="小渕 匠登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kumimoji="1"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kumimoji="1"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6.wdp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eg"/><Relationship Id="rId7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4.wdp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jpe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E28CD59-4F15-4807-9A79-97C5F638FF7B}"/>
              </a:ext>
            </a:extLst>
          </p:cNvPr>
          <p:cNvSpPr txBox="1"/>
          <p:nvPr/>
        </p:nvSpPr>
        <p:spPr>
          <a:xfrm>
            <a:off x="1994647" y="2875002"/>
            <a:ext cx="82027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/>
              <a:t>オリエンテーション</a:t>
            </a:r>
          </a:p>
        </p:txBody>
      </p:sp>
    </p:spTree>
    <p:extLst>
      <p:ext uri="{BB962C8B-B14F-4D97-AF65-F5344CB8AC3E}">
        <p14:creationId xmlns:p14="http://schemas.microsoft.com/office/powerpoint/2010/main" val="4144647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●経歴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E01CF10-F37A-4CD9-AB67-87BF1CF99E64}"/>
              </a:ext>
            </a:extLst>
          </p:cNvPr>
          <p:cNvSpPr txBox="1"/>
          <p:nvPr/>
        </p:nvSpPr>
        <p:spPr>
          <a:xfrm>
            <a:off x="1964391" y="3751308"/>
            <a:ext cx="6553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/>
              <a:t>ゲームコース　</a:t>
            </a:r>
            <a:r>
              <a:rPr lang="en-US" altLang="ja-JP" sz="3200" dirty="0"/>
              <a:t>1</a:t>
            </a:r>
            <a:r>
              <a:rPr lang="ja-JP" altLang="en-US" sz="3200" dirty="0"/>
              <a:t>年生</a:t>
            </a:r>
            <a:endParaRPr lang="en-US" altLang="ja-JP" sz="3200" dirty="0"/>
          </a:p>
          <a:p>
            <a:r>
              <a:rPr lang="ja-JP" altLang="en-US" sz="3200" dirty="0"/>
              <a:t>　　　　　　　　企画　授業担当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A3C3B1-2AB5-47B2-BBC5-152229BB043C}"/>
              </a:ext>
            </a:extLst>
          </p:cNvPr>
          <p:cNvSpPr txBox="1"/>
          <p:nvPr/>
        </p:nvSpPr>
        <p:spPr>
          <a:xfrm>
            <a:off x="1967193" y="876673"/>
            <a:ext cx="655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/>
              <a:t>某専門学校　</a:t>
            </a:r>
            <a:r>
              <a:rPr lang="en-US" altLang="ja-JP" sz="3200" dirty="0"/>
              <a:t>3</a:t>
            </a:r>
            <a:r>
              <a:rPr lang="ja-JP" altLang="en-US" sz="3200" dirty="0"/>
              <a:t>年間在籍、卒業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5C6F27-6A28-4672-BD98-E9809231E1E9}"/>
              </a:ext>
            </a:extLst>
          </p:cNvPr>
          <p:cNvSpPr txBox="1"/>
          <p:nvPr/>
        </p:nvSpPr>
        <p:spPr>
          <a:xfrm>
            <a:off x="1964391" y="2316771"/>
            <a:ext cx="655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/>
              <a:t>某専門学校　入社、</a:t>
            </a:r>
            <a:r>
              <a:rPr lang="en-US" altLang="ja-JP" sz="3200" dirty="0"/>
              <a:t>3</a:t>
            </a:r>
            <a:r>
              <a:rPr lang="ja-JP" altLang="en-US" sz="3200" dirty="0"/>
              <a:t>年間勤務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ECC4F83B-53AA-4786-97BF-6BE7E372496A}"/>
              </a:ext>
            </a:extLst>
          </p:cNvPr>
          <p:cNvSpPr/>
          <p:nvPr/>
        </p:nvSpPr>
        <p:spPr>
          <a:xfrm>
            <a:off x="4882403" y="1578517"/>
            <a:ext cx="717176" cy="61562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9" name="十字形 8">
            <a:extLst>
              <a:ext uri="{FF2B5EF4-FFF2-40B4-BE49-F238E27FC236}">
                <a16:creationId xmlns:a16="http://schemas.microsoft.com/office/drawing/2014/main" id="{0A90A3DB-609B-444B-9947-568C68D0D0D0}"/>
              </a:ext>
            </a:extLst>
          </p:cNvPr>
          <p:cNvSpPr/>
          <p:nvPr/>
        </p:nvSpPr>
        <p:spPr>
          <a:xfrm>
            <a:off x="4985497" y="3077893"/>
            <a:ext cx="510988" cy="497067"/>
          </a:xfrm>
          <a:prstGeom prst="plus">
            <a:avLst>
              <a:gd name="adj" fmla="val 3785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ED1447D-2F5F-45BE-9279-5144FF20179D}"/>
              </a:ext>
            </a:extLst>
          </p:cNvPr>
          <p:cNvSpPr/>
          <p:nvPr/>
        </p:nvSpPr>
        <p:spPr>
          <a:xfrm>
            <a:off x="8977593" y="1390076"/>
            <a:ext cx="2832847" cy="1608129"/>
          </a:xfrm>
          <a:prstGeom prst="wedgeRoundRectCallout">
            <a:avLst>
              <a:gd name="adj1" fmla="val -105026"/>
              <a:gd name="adj2" fmla="val -1941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4C8C7CC-F138-40DA-B301-F996AFB1C0E4}"/>
              </a:ext>
            </a:extLst>
          </p:cNvPr>
          <p:cNvSpPr/>
          <p:nvPr/>
        </p:nvSpPr>
        <p:spPr>
          <a:xfrm>
            <a:off x="8977593" y="3447255"/>
            <a:ext cx="2832847" cy="1819605"/>
          </a:xfrm>
          <a:prstGeom prst="wedgeRoundRectCallout">
            <a:avLst>
              <a:gd name="adj1" fmla="val -101126"/>
              <a:gd name="adj2" fmla="val -27825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5AF631-A024-4140-8A0F-58AEF1A8AF0D}"/>
              </a:ext>
            </a:extLst>
          </p:cNvPr>
          <p:cNvSpPr txBox="1"/>
          <p:nvPr/>
        </p:nvSpPr>
        <p:spPr>
          <a:xfrm>
            <a:off x="9080687" y="1501254"/>
            <a:ext cx="26042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・チーム制作リーダー</a:t>
            </a:r>
            <a:endParaRPr kumimoji="1" lang="en-US" altLang="ja-JP" sz="1200" dirty="0"/>
          </a:p>
          <a:p>
            <a:r>
              <a:rPr kumimoji="1" lang="ja-JP" altLang="en-US" sz="1200" dirty="0"/>
              <a:t>　（大人数</a:t>
            </a:r>
            <a:r>
              <a:rPr kumimoji="1" lang="en-US" altLang="ja-JP" sz="1200" dirty="0"/>
              <a:t>3</a:t>
            </a:r>
            <a:r>
              <a:rPr kumimoji="1" lang="ja-JP" altLang="en-US" sz="1200" dirty="0"/>
              <a:t>回、少人数</a:t>
            </a:r>
            <a:r>
              <a:rPr kumimoji="1" lang="en-US" altLang="ja-JP" sz="1200" dirty="0"/>
              <a:t>5</a:t>
            </a:r>
            <a:r>
              <a:rPr kumimoji="1" lang="ja-JP" altLang="en-US" sz="1200" dirty="0"/>
              <a:t>回）</a:t>
            </a:r>
            <a:endParaRPr kumimoji="1" lang="en-US" altLang="ja-JP" sz="1200" dirty="0"/>
          </a:p>
          <a:p>
            <a:r>
              <a:rPr kumimoji="1" lang="ja-JP" altLang="en-US" sz="1200" dirty="0"/>
              <a:t>・授業補助、学校行事運営補助、</a:t>
            </a:r>
            <a:endParaRPr kumimoji="1" lang="en-US" altLang="ja-JP" sz="1200" dirty="0"/>
          </a:p>
          <a:p>
            <a:r>
              <a:rPr kumimoji="1" lang="ja-JP" altLang="en-US" sz="1200" dirty="0"/>
              <a:t>　生徒会所属、交流会立案</a:t>
            </a:r>
            <a:r>
              <a:rPr kumimoji="1" lang="en-US" altLang="ja-JP" sz="1200" dirty="0" err="1"/>
              <a:t>etc</a:t>
            </a:r>
            <a:r>
              <a:rPr kumimoji="1" lang="en-US" altLang="ja-JP" sz="1200" dirty="0"/>
              <a:t>…</a:t>
            </a:r>
          </a:p>
          <a:p>
            <a:r>
              <a:rPr kumimoji="1" lang="ja-JP" altLang="en-US" sz="1200" dirty="0"/>
              <a:t>・居酒屋、チェーン店、アパレル、</a:t>
            </a:r>
            <a:endParaRPr kumimoji="1" lang="en-US" altLang="ja-JP" sz="1200" dirty="0"/>
          </a:p>
          <a:p>
            <a:r>
              <a:rPr kumimoji="1" lang="ja-JP" altLang="en-US" sz="1200" dirty="0"/>
              <a:t>　単発（イベントスタッフ）</a:t>
            </a:r>
            <a:r>
              <a:rPr kumimoji="1" lang="en-US" altLang="ja-JP" sz="1200" dirty="0" err="1"/>
              <a:t>etc</a:t>
            </a:r>
            <a:r>
              <a:rPr kumimoji="1" lang="en-US" altLang="ja-JP" sz="1200" dirty="0"/>
              <a:t>…</a:t>
            </a:r>
          </a:p>
          <a:p>
            <a:r>
              <a:rPr kumimoji="1" lang="ja-JP" altLang="en-US" sz="1200" dirty="0"/>
              <a:t>・</a:t>
            </a:r>
            <a:r>
              <a:rPr kumimoji="1" lang="en-US" altLang="ja-JP" sz="1200" dirty="0"/>
              <a:t>e-Sports</a:t>
            </a:r>
            <a:r>
              <a:rPr kumimoji="1" lang="ja-JP" altLang="en-US" sz="1200" dirty="0"/>
              <a:t>活動（格ゲー）</a:t>
            </a:r>
            <a:endParaRPr kumimoji="1" lang="en-US" altLang="ja-JP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B5A8D42-25C9-450B-9CB5-D944BB2D1D62}"/>
              </a:ext>
            </a:extLst>
          </p:cNvPr>
          <p:cNvSpPr txBox="1"/>
          <p:nvPr/>
        </p:nvSpPr>
        <p:spPr>
          <a:xfrm>
            <a:off x="9080687" y="3591059"/>
            <a:ext cx="2604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・担任</a:t>
            </a:r>
            <a:endParaRPr kumimoji="1" lang="en-US" altLang="ja-JP" sz="1200" dirty="0"/>
          </a:p>
          <a:p>
            <a:r>
              <a:rPr kumimoji="1" lang="ja-JP" altLang="en-US" sz="1200" dirty="0"/>
              <a:t>・授業（受持ちの学科、</a:t>
            </a:r>
            <a:endParaRPr kumimoji="1" lang="en-US" altLang="ja-JP" sz="1200" dirty="0"/>
          </a:p>
          <a:p>
            <a:r>
              <a:rPr kumimoji="1" lang="ja-JP" altLang="en-US" sz="1200" dirty="0"/>
              <a:t>　ゲームの学科、高校）</a:t>
            </a:r>
            <a:endParaRPr kumimoji="1" lang="en-US" altLang="ja-JP" sz="1200" dirty="0"/>
          </a:p>
          <a:p>
            <a:r>
              <a:rPr kumimoji="1" lang="ja-JP" altLang="en-US" sz="1200" dirty="0"/>
              <a:t>・受持ち学科の実習稟議担当</a:t>
            </a:r>
            <a:endParaRPr kumimoji="1" lang="en-US" altLang="ja-JP" sz="1200" dirty="0"/>
          </a:p>
          <a:p>
            <a:r>
              <a:rPr kumimoji="1" lang="ja-JP" altLang="en-US" sz="1200" dirty="0"/>
              <a:t>・会議毎の議事録作成</a:t>
            </a:r>
            <a:endParaRPr kumimoji="1" lang="en-US" altLang="ja-JP" sz="1200" dirty="0"/>
          </a:p>
          <a:p>
            <a:r>
              <a:rPr kumimoji="1" lang="ja-JP" altLang="en-US" sz="1200" dirty="0"/>
              <a:t>・式典、行事毎の映像作成</a:t>
            </a:r>
            <a:endParaRPr kumimoji="1" lang="en-US" altLang="ja-JP" sz="1200" dirty="0"/>
          </a:p>
          <a:p>
            <a:r>
              <a:rPr kumimoji="1" lang="ja-JP" altLang="en-US" sz="1200" dirty="0"/>
              <a:t>・動画編集の仕事（</a:t>
            </a:r>
            <a:r>
              <a:rPr kumimoji="1" lang="en-US" altLang="ja-JP" sz="1200" dirty="0" err="1"/>
              <a:t>Youtube</a:t>
            </a:r>
            <a:r>
              <a:rPr kumimoji="1" lang="ja-JP" altLang="en-US" sz="1200" dirty="0"/>
              <a:t>）</a:t>
            </a:r>
            <a:endParaRPr kumimoji="1" lang="en-US" altLang="ja-JP" sz="1200" dirty="0"/>
          </a:p>
          <a:p>
            <a:r>
              <a:rPr kumimoji="1" lang="ja-JP" altLang="en-US" sz="1200" dirty="0"/>
              <a:t>・配信活動</a:t>
            </a:r>
            <a:endParaRPr kumimoji="1" lang="en-US" altLang="ja-JP" sz="120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5698843-6158-498D-9E17-A70BFEC2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7" y="4294657"/>
            <a:ext cx="2133749" cy="263580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004825-ED27-439F-ADE0-B65CF815A867}"/>
              </a:ext>
            </a:extLst>
          </p:cNvPr>
          <p:cNvSpPr txBox="1"/>
          <p:nvPr/>
        </p:nvSpPr>
        <p:spPr>
          <a:xfrm>
            <a:off x="3380869" y="5894403"/>
            <a:ext cx="7668130" cy="646331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「クリエイター」というよりは「先生」特化型の先生です。</a:t>
            </a:r>
            <a:endParaRPr kumimoji="1" lang="en-US" altLang="ja-JP" dirty="0"/>
          </a:p>
          <a:p>
            <a:r>
              <a:rPr kumimoji="1" lang="ja-JP" altLang="en-US" dirty="0"/>
              <a:t>ゲーム制作の期間以上に様々な学生と関わってきました。</a:t>
            </a:r>
          </a:p>
        </p:txBody>
      </p:sp>
    </p:spTree>
    <p:extLst>
      <p:ext uri="{BB962C8B-B14F-4D97-AF65-F5344CB8AC3E}">
        <p14:creationId xmlns:p14="http://schemas.microsoft.com/office/powerpoint/2010/main" val="175121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●授業の内容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3C24014-A456-4636-B920-9F334CAA027F}"/>
              </a:ext>
            </a:extLst>
          </p:cNvPr>
          <p:cNvSpPr txBox="1"/>
          <p:nvPr/>
        </p:nvSpPr>
        <p:spPr>
          <a:xfrm>
            <a:off x="1179979" y="1285549"/>
            <a:ext cx="5468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★ゲーム企画</a:t>
            </a:r>
            <a:r>
              <a:rPr kumimoji="1" lang="en-US" altLang="ja-JP" sz="4000" dirty="0"/>
              <a:t>Ⅰ</a:t>
            </a:r>
            <a:endParaRPr kumimoji="1" lang="ja-JP" altLang="en-US" sz="40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A4EC48-9171-448F-843A-BDF63A709863}"/>
              </a:ext>
            </a:extLst>
          </p:cNvPr>
          <p:cNvSpPr txBox="1"/>
          <p:nvPr/>
        </p:nvSpPr>
        <p:spPr>
          <a:xfrm>
            <a:off x="2180664" y="2239744"/>
            <a:ext cx="561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・企画書の作り方の基礎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198BE6-51A1-4C50-A1DD-EA0DEA4731DF}"/>
              </a:ext>
            </a:extLst>
          </p:cNvPr>
          <p:cNvSpPr txBox="1"/>
          <p:nvPr/>
        </p:nvSpPr>
        <p:spPr>
          <a:xfrm>
            <a:off x="3914214" y="3374806"/>
            <a:ext cx="601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・コンセプトとは？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05C087-14CC-4C57-8F05-1340E0483FE9}"/>
              </a:ext>
            </a:extLst>
          </p:cNvPr>
          <p:cNvSpPr txBox="1"/>
          <p:nvPr/>
        </p:nvSpPr>
        <p:spPr>
          <a:xfrm>
            <a:off x="6302368" y="4509868"/>
            <a:ext cx="535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・ゲームの目的の大切さ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8741494E-2DE7-4E7A-BD4E-0E8EDA3D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" y="4072516"/>
            <a:ext cx="2999869" cy="299986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6FE705-08DC-4EFC-97B7-6DC00A56F0FF}"/>
              </a:ext>
            </a:extLst>
          </p:cNvPr>
          <p:cNvSpPr txBox="1"/>
          <p:nvPr/>
        </p:nvSpPr>
        <p:spPr>
          <a:xfrm>
            <a:off x="3809494" y="5934075"/>
            <a:ext cx="7668130" cy="646331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企画職とは、企画書とはなんぞや！をお教えします。</a:t>
            </a:r>
            <a:endParaRPr kumimoji="1" lang="en-US" altLang="ja-JP" dirty="0"/>
          </a:p>
          <a:p>
            <a:r>
              <a:rPr kumimoji="1" lang="ja-JP" altLang="en-US" dirty="0"/>
              <a:t>また、ゲームを作る上でのアイディアをサポート致します。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5053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●授業の内容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1DDF9B2-BD7A-412E-B02F-D1D34117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3743324"/>
            <a:ext cx="3362325" cy="336232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47BD5AB-7E6E-4B2D-896A-67372AD55B96}"/>
              </a:ext>
            </a:extLst>
          </p:cNvPr>
          <p:cNvSpPr txBox="1"/>
          <p:nvPr/>
        </p:nvSpPr>
        <p:spPr>
          <a:xfrm>
            <a:off x="1179979" y="1285549"/>
            <a:ext cx="5468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★ゲーム企画</a:t>
            </a:r>
            <a:r>
              <a:rPr kumimoji="1" lang="en-US" altLang="ja-JP" sz="4000" dirty="0"/>
              <a:t>Ⅰ</a:t>
            </a:r>
            <a:endParaRPr kumimoji="1" lang="ja-JP" altLang="en-US" sz="4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119E959-0915-45D7-B5AA-B09F150D7A5B}"/>
              </a:ext>
            </a:extLst>
          </p:cNvPr>
          <p:cNvSpPr txBox="1"/>
          <p:nvPr/>
        </p:nvSpPr>
        <p:spPr>
          <a:xfrm>
            <a:off x="3914214" y="5586333"/>
            <a:ext cx="7668130" cy="92333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プレゼン＝自身の主張のアピール！</a:t>
            </a:r>
            <a:endParaRPr kumimoji="1" lang="en-US" altLang="ja-JP" dirty="0"/>
          </a:p>
          <a:p>
            <a:r>
              <a:rPr kumimoji="1" lang="ja-JP" altLang="en-US" dirty="0"/>
              <a:t>今後皆さんは自分自身を売り出していかなければいけません。</a:t>
            </a:r>
            <a:endParaRPr kumimoji="1" lang="en-US" altLang="ja-JP" dirty="0"/>
          </a:p>
          <a:p>
            <a:r>
              <a:rPr kumimoji="1" lang="ja-JP" altLang="en-US" dirty="0"/>
              <a:t>前に出ての発表の場やプレゼン練習を授業内で展開していきます。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634555-03DA-43A7-8526-899ABE945109}"/>
              </a:ext>
            </a:extLst>
          </p:cNvPr>
          <p:cNvSpPr txBox="1"/>
          <p:nvPr/>
        </p:nvSpPr>
        <p:spPr>
          <a:xfrm>
            <a:off x="3333750" y="2733511"/>
            <a:ext cx="644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・プレゼンテーション</a:t>
            </a:r>
          </a:p>
        </p:txBody>
      </p:sp>
      <p:sp>
        <p:nvSpPr>
          <p:cNvPr id="8" name="星: 10 pt 7">
            <a:extLst>
              <a:ext uri="{FF2B5EF4-FFF2-40B4-BE49-F238E27FC236}">
                <a16:creationId xmlns:a16="http://schemas.microsoft.com/office/drawing/2014/main" id="{12F02CEB-99EA-46E0-9C02-DA440617BB77}"/>
              </a:ext>
            </a:extLst>
          </p:cNvPr>
          <p:cNvSpPr/>
          <p:nvPr/>
        </p:nvSpPr>
        <p:spPr>
          <a:xfrm rot="1142039">
            <a:off x="7915275" y="1258402"/>
            <a:ext cx="2724150" cy="1933575"/>
          </a:xfrm>
          <a:prstGeom prst="star10">
            <a:avLst>
              <a:gd name="adj" fmla="val 30771"/>
              <a:gd name="hf" fmla="val 10514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大事！</a:t>
            </a:r>
          </a:p>
        </p:txBody>
      </p:sp>
    </p:spTree>
    <p:extLst>
      <p:ext uri="{BB962C8B-B14F-4D97-AF65-F5344CB8AC3E}">
        <p14:creationId xmlns:p14="http://schemas.microsoft.com/office/powerpoint/2010/main" val="30048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●授業の内容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7F752C1-68FE-45AE-B064-BE687F6ACE98}"/>
              </a:ext>
            </a:extLst>
          </p:cNvPr>
          <p:cNvSpPr txBox="1"/>
          <p:nvPr/>
        </p:nvSpPr>
        <p:spPr>
          <a:xfrm>
            <a:off x="1179979" y="1285549"/>
            <a:ext cx="5468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★ゲーム研究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0745AF7-E70D-40E0-912F-4A25F3B6C255}"/>
              </a:ext>
            </a:extLst>
          </p:cNvPr>
          <p:cNvSpPr txBox="1"/>
          <p:nvPr/>
        </p:nvSpPr>
        <p:spPr>
          <a:xfrm>
            <a:off x="2180664" y="2239744"/>
            <a:ext cx="561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・ゲームの歴史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560A24-8AB6-440F-8320-E4CFEB930D61}"/>
              </a:ext>
            </a:extLst>
          </p:cNvPr>
          <p:cNvSpPr txBox="1"/>
          <p:nvPr/>
        </p:nvSpPr>
        <p:spPr>
          <a:xfrm>
            <a:off x="3914214" y="3374806"/>
            <a:ext cx="601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・ゲームのジャンル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3A11F45-46A5-43A6-AD48-53731E7CD74F}"/>
              </a:ext>
            </a:extLst>
          </p:cNvPr>
          <p:cNvSpPr txBox="1"/>
          <p:nvPr/>
        </p:nvSpPr>
        <p:spPr>
          <a:xfrm>
            <a:off x="6302368" y="4509868"/>
            <a:ext cx="535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・昔のゲーム体験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E597132-FA27-4EC1-A330-91892E6AB159}"/>
              </a:ext>
            </a:extLst>
          </p:cNvPr>
          <p:cNvSpPr txBox="1"/>
          <p:nvPr/>
        </p:nvSpPr>
        <p:spPr>
          <a:xfrm>
            <a:off x="3914214" y="5586333"/>
            <a:ext cx="7668130" cy="92333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ゲーム業界、ハード、プレイヤーの推移など、</a:t>
            </a:r>
            <a:endParaRPr kumimoji="1" lang="en-US" altLang="ja-JP" dirty="0"/>
          </a:p>
          <a:p>
            <a:r>
              <a:rPr kumimoji="1" lang="ja-JP" altLang="en-US" dirty="0"/>
              <a:t>主にゲームにまつわる“雑学”、“うんちく”を中心に、</a:t>
            </a:r>
            <a:endParaRPr kumimoji="1" lang="en-US" altLang="ja-JP" dirty="0"/>
          </a:p>
          <a:p>
            <a:r>
              <a:rPr kumimoji="1" lang="ja-JP" altLang="en-US" dirty="0"/>
              <a:t>ゲーム制作のヒントになれるような情報を展開していきます。</a:t>
            </a:r>
            <a:endParaRPr kumimoji="1"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EF02372-43B7-4F25-810A-8968AB5A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04" y="3521593"/>
            <a:ext cx="3307878" cy="3427140"/>
          </a:xfrm>
          <a:prstGeom prst="rect">
            <a:avLst/>
          </a:prstGeom>
        </p:spPr>
      </p:pic>
      <p:pic>
        <p:nvPicPr>
          <p:cNvPr id="1028" name="Picture 4" descr="ファミリーコンピュータ - Wikipedia">
            <a:extLst>
              <a:ext uri="{FF2B5EF4-FFF2-40B4-BE49-F238E27FC236}">
                <a16:creationId xmlns:a16="http://schemas.microsoft.com/office/drawing/2014/main" id="{87E3F4E4-28B2-4EE8-8EC3-B8725510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18" y="43404"/>
            <a:ext cx="2667000" cy="142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Cエンジンが発売35周年。小さなサイズながら高い性能を秘めた名ハード。5人同時プレイの実現やCD-ROMの採用など、画期的な挑戦も多数【今日は何の日？】  | ゲーム・エンタメ最新情報のファミ通.com">
            <a:extLst>
              <a:ext uri="{FF2B5EF4-FFF2-40B4-BE49-F238E27FC236}">
                <a16:creationId xmlns:a16="http://schemas.microsoft.com/office/drawing/2014/main" id="{8384287B-8F50-42D7-AC43-3B9D40D1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2889" l="2844" r="94471">
                        <a14:foregroundMark x1="9005" y1="33778" x2="9005" y2="33778"/>
                        <a14:foregroundMark x1="4581" y1="33333" x2="4581" y2="33333"/>
                        <a14:foregroundMark x1="7583" y1="43556" x2="7583" y2="43556"/>
                        <a14:foregroundMark x1="40758" y1="5111" x2="40758" y2="5111"/>
                        <a14:foregroundMark x1="32227" y1="24667" x2="32227" y2="24667"/>
                        <a14:foregroundMark x1="60506" y1="80000" x2="60506" y2="80000"/>
                        <a14:foregroundMark x1="85940" y1="77778" x2="85940" y2="77778"/>
                        <a14:foregroundMark x1="82780" y1="76000" x2="82780" y2="76000"/>
                        <a14:foregroundMark x1="93207" y1="70667" x2="93207" y2="70667"/>
                        <a14:foregroundMark x1="94471" y1="81778" x2="94471" y2="81778"/>
                        <a14:foregroundMark x1="93997" y1="89333" x2="49763" y2="92889"/>
                        <a14:foregroundMark x1="2919" y1="37638" x2="3476" y2="30000"/>
                        <a14:foregroundMark x1="2844" y1="38667" x2="2904" y2="37846"/>
                        <a14:foregroundMark x1="51343" y1="18000" x2="49447" y2="15556"/>
                        <a14:foregroundMark x1="9163" y1="41333" x2="9479" y2="41333"/>
                        <a14:backgroundMark x1="2844" y1="39333" x2="2844" y2="39333"/>
                        <a14:backgroundMark x1="2686" y1="39111" x2="2686" y2="39556"/>
                        <a14:backgroundMark x1="3002" y1="38667" x2="3002" y2="42889"/>
                        <a14:backgroundMark x1="2528" y1="39111" x2="2686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674" y="93554"/>
            <a:ext cx="2097918" cy="149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メガドライブ - Wikipedia">
            <a:extLst>
              <a:ext uri="{FF2B5EF4-FFF2-40B4-BE49-F238E27FC236}">
                <a16:creationId xmlns:a16="http://schemas.microsoft.com/office/drawing/2014/main" id="{5E756DDC-01CA-4D26-A97E-9F0E58A8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457" y="1194550"/>
            <a:ext cx="2241176" cy="11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スーパーファミコン - Wikipedia">
            <a:extLst>
              <a:ext uri="{FF2B5EF4-FFF2-40B4-BE49-F238E27FC236}">
                <a16:creationId xmlns:a16="http://schemas.microsoft.com/office/drawing/2014/main" id="{B8971812-CDE9-4CE3-9904-A795F505F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54" y="533204"/>
            <a:ext cx="2353327" cy="122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layStation (ゲーム機) - Wikipedia">
            <a:extLst>
              <a:ext uri="{FF2B5EF4-FFF2-40B4-BE49-F238E27FC236}">
                <a16:creationId xmlns:a16="http://schemas.microsoft.com/office/drawing/2014/main" id="{8C7FFB17-F61A-4013-B9BC-B4B585AC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581" y="2046388"/>
            <a:ext cx="2448967" cy="11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1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●真相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749E5E6-8BC4-42B3-B536-6D24D00A28A4}"/>
              </a:ext>
            </a:extLst>
          </p:cNvPr>
          <p:cNvSpPr txBox="1"/>
          <p:nvPr/>
        </p:nvSpPr>
        <p:spPr>
          <a:xfrm>
            <a:off x="5132294" y="887506"/>
            <a:ext cx="1313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dirty="0"/>
              <a:t>旅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9D784CB-0CAA-410C-AC10-B974D4D5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2" y="1837439"/>
            <a:ext cx="3765422" cy="502056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8BFF4E8-6C6A-485C-AD18-F7B6DC268E0E}"/>
              </a:ext>
            </a:extLst>
          </p:cNvPr>
          <p:cNvSpPr txBox="1"/>
          <p:nvPr/>
        </p:nvSpPr>
        <p:spPr>
          <a:xfrm>
            <a:off x="6732494" y="1606606"/>
            <a:ext cx="22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In</a:t>
            </a:r>
            <a:r>
              <a:rPr kumimoji="1" lang="ja-JP" altLang="en-US" sz="2400" dirty="0"/>
              <a:t>名古屋、大阪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CD3E4D2-D95C-4EA9-9E2E-A541961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192500"/>
            <a:ext cx="3499125" cy="46655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C361F6A-B9DF-4379-A7FD-45F40CE63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2" y="1837438"/>
            <a:ext cx="3765422" cy="502056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2AE9B97-6C15-4B27-9E79-E8E38FB41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74" y="2534422"/>
            <a:ext cx="5308875" cy="3981656"/>
          </a:xfrm>
          <a:prstGeom prst="rect">
            <a:avLst/>
          </a:prstGeom>
        </p:spPr>
      </p:pic>
      <p:pic>
        <p:nvPicPr>
          <p:cNvPr id="10242" name="Picture 2" descr="スーパーポテト - Wikipedia">
            <a:extLst>
              <a:ext uri="{FF2B5EF4-FFF2-40B4-BE49-F238E27FC236}">
                <a16:creationId xmlns:a16="http://schemas.microsoft.com/office/drawing/2014/main" id="{3812F4B7-62FC-4770-932E-1A5C3BCE3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36" y="2068271"/>
            <a:ext cx="8428932" cy="474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●一番興奮した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D50956-F394-4544-87E7-E7C221F07AD3}"/>
              </a:ext>
            </a:extLst>
          </p:cNvPr>
          <p:cNvSpPr txBox="1"/>
          <p:nvPr/>
        </p:nvSpPr>
        <p:spPr>
          <a:xfrm>
            <a:off x="5132294" y="887506"/>
            <a:ext cx="1313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dirty="0"/>
              <a:t>旅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647EA92-5021-4E64-8F6C-F27C95EC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1" y="1011378"/>
            <a:ext cx="3438373" cy="458449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1C36E9-FF6A-4197-B93A-006011B3E480}"/>
              </a:ext>
            </a:extLst>
          </p:cNvPr>
          <p:cNvSpPr txBox="1"/>
          <p:nvPr/>
        </p:nvSpPr>
        <p:spPr>
          <a:xfrm>
            <a:off x="6732494" y="1606606"/>
            <a:ext cx="22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In</a:t>
            </a:r>
            <a:r>
              <a:rPr kumimoji="1" lang="ja-JP" altLang="en-US" sz="2400" dirty="0"/>
              <a:t>静岡～東京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F1A3BCB-8270-4189-AAFE-D597B3DF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51" y="2051280"/>
            <a:ext cx="3693328" cy="27699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6088389-7D98-4976-BA94-ADCBC361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251" y="4030872"/>
            <a:ext cx="3693328" cy="27699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2FE2072-EC0B-4662-A3AA-14A32D7BC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739" y="2670405"/>
            <a:ext cx="4999261" cy="374944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41E2982-9096-4AA5-8512-5167C07CE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034" y="2068271"/>
            <a:ext cx="6068247" cy="455118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FC552CA-352E-40AF-9168-E778AB8C5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595" y="1983125"/>
            <a:ext cx="3651315" cy="48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1" y="25813"/>
            <a:ext cx="657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●ほかにも東京で</a:t>
            </a:r>
            <a:r>
              <a:rPr kumimoji="1" lang="en-US" altLang="ja-JP" sz="4000" dirty="0"/>
              <a:t>…</a:t>
            </a:r>
            <a:endParaRPr kumimoji="1" lang="ja-JP" altLang="en-US" sz="4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10F72A6-788D-450E-B1C7-B5A26C8B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894" y="905079"/>
            <a:ext cx="3671736" cy="489564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88F4887-F8FB-4907-8309-42CBCB626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4" y="905078"/>
            <a:ext cx="3671735" cy="489564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A95C833-82CC-442C-B505-59D4E968C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59" y="905078"/>
            <a:ext cx="3671735" cy="489564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1F7890-1F82-4B26-BA27-4F100F0213FD}"/>
              </a:ext>
            </a:extLst>
          </p:cNvPr>
          <p:cNvSpPr txBox="1"/>
          <p:nvPr/>
        </p:nvSpPr>
        <p:spPr>
          <a:xfrm>
            <a:off x="885824" y="6010275"/>
            <a:ext cx="367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「コンピュータースペース」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世界初のアーケードゲーム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C99FDCB-CD1B-455F-8E6F-5884B0ABE884}"/>
              </a:ext>
            </a:extLst>
          </p:cNvPr>
          <p:cNvSpPr txBox="1"/>
          <p:nvPr/>
        </p:nvSpPr>
        <p:spPr>
          <a:xfrm>
            <a:off x="4629358" y="6010275"/>
            <a:ext cx="367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「アステロイド」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世界で初めて大ヒットしたゲーム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B9CABD3-488A-4019-B4B3-C0EDC1B313E9}"/>
              </a:ext>
            </a:extLst>
          </p:cNvPr>
          <p:cNvSpPr txBox="1"/>
          <p:nvPr/>
        </p:nvSpPr>
        <p:spPr>
          <a:xfrm>
            <a:off x="8372892" y="6010274"/>
            <a:ext cx="367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「アクロバット」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世界初、</a:t>
            </a:r>
            <a:r>
              <a:rPr kumimoji="1" lang="en-US" altLang="ja-JP" dirty="0"/>
              <a:t>BGM</a:t>
            </a:r>
            <a:r>
              <a:rPr kumimoji="1" lang="ja-JP" altLang="en-US" dirty="0"/>
              <a:t>を取り入れたゲーム</a:t>
            </a:r>
          </a:p>
        </p:txBody>
      </p:sp>
    </p:spTree>
    <p:extLst>
      <p:ext uri="{BB962C8B-B14F-4D97-AF65-F5344CB8AC3E}">
        <p14:creationId xmlns:p14="http://schemas.microsoft.com/office/powerpoint/2010/main" val="153500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24A3AF0-A86D-4729-972E-E698D85D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93" y="706094"/>
            <a:ext cx="3271632" cy="436217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0CCC254-F423-4BB7-8806-509362F7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7" y="2487706"/>
            <a:ext cx="4455682" cy="334176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771A548-1A63-4880-A00B-4A83748A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184400"/>
            <a:ext cx="3505200" cy="46736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527F5E-B9BD-4371-A41C-751600C52E4F}"/>
              </a:ext>
            </a:extLst>
          </p:cNvPr>
          <p:cNvSpPr txBox="1"/>
          <p:nvPr/>
        </p:nvSpPr>
        <p:spPr>
          <a:xfrm>
            <a:off x="690461" y="25813"/>
            <a:ext cx="6577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●ほかにも東京で</a:t>
            </a:r>
            <a:r>
              <a:rPr kumimoji="1" lang="en-US" altLang="ja-JP" sz="4000" dirty="0"/>
              <a:t>…</a:t>
            </a:r>
            <a:endParaRPr kumimoji="1" lang="ja-JP" altLang="en-US" sz="4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D63E6D1-FBCD-4EC9-A2B1-68D135E40FAC}"/>
              </a:ext>
            </a:extLst>
          </p:cNvPr>
          <p:cNvSpPr txBox="1"/>
          <p:nvPr/>
        </p:nvSpPr>
        <p:spPr>
          <a:xfrm>
            <a:off x="1111588" y="1793563"/>
            <a:ext cx="399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名だたるアーケード黎明期の</a:t>
            </a:r>
            <a:endParaRPr kumimoji="1" lang="en-US" altLang="ja-JP" dirty="0"/>
          </a:p>
          <a:p>
            <a:r>
              <a:rPr kumimoji="1" lang="ja-JP" altLang="en-US" dirty="0"/>
              <a:t>ゲームがたんまり</a:t>
            </a:r>
            <a:r>
              <a:rPr kumimoji="1" lang="en-US" altLang="ja-JP" dirty="0"/>
              <a:t>…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1109F4C-AFF5-428A-A24B-FF36CC6F120A}"/>
              </a:ext>
            </a:extLst>
          </p:cNvPr>
          <p:cNvSpPr txBox="1"/>
          <p:nvPr/>
        </p:nvSpPr>
        <p:spPr>
          <a:xfrm>
            <a:off x="5415168" y="5102220"/>
            <a:ext cx="327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大型筐体シューティング</a:t>
            </a:r>
            <a:endParaRPr kumimoji="1" lang="en-US" altLang="ja-JP" dirty="0"/>
          </a:p>
          <a:p>
            <a:r>
              <a:rPr kumimoji="1" lang="ja-JP" altLang="en-US" dirty="0"/>
              <a:t>ジュラシックパーク</a:t>
            </a:r>
            <a:endParaRPr kumimoji="1"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4B3BDA-0BE2-482E-A684-EDF4D412F599}"/>
              </a:ext>
            </a:extLst>
          </p:cNvPr>
          <p:cNvSpPr txBox="1"/>
          <p:nvPr/>
        </p:nvSpPr>
        <p:spPr>
          <a:xfrm>
            <a:off x="8803584" y="1470397"/>
            <a:ext cx="327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スペースハリアー実機</a:t>
            </a:r>
            <a:endParaRPr kumimoji="1" lang="en-US" altLang="ja-JP" dirty="0"/>
          </a:p>
          <a:p>
            <a:r>
              <a:rPr kumimoji="1" lang="ja-JP" altLang="en-US" dirty="0"/>
              <a:t>今ではかなりレアです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0001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5FC590-46E9-43C1-9265-C416F614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89" y="1311197"/>
            <a:ext cx="5423917" cy="406793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●実は近場にも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AF9463-D2A8-4110-825B-B1BC069CEA2C}"/>
              </a:ext>
            </a:extLst>
          </p:cNvPr>
          <p:cNvSpPr txBox="1"/>
          <p:nvPr/>
        </p:nvSpPr>
        <p:spPr>
          <a:xfrm>
            <a:off x="5132294" y="887506"/>
            <a:ext cx="1313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dirty="0"/>
              <a:t>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31C4D58-5974-406D-BD43-9F3168CBAA56}"/>
              </a:ext>
            </a:extLst>
          </p:cNvPr>
          <p:cNvSpPr txBox="1"/>
          <p:nvPr/>
        </p:nvSpPr>
        <p:spPr>
          <a:xfrm>
            <a:off x="6732494" y="1606606"/>
            <a:ext cx="22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In</a:t>
            </a:r>
            <a:r>
              <a:rPr kumimoji="1" lang="ja-JP" altLang="en-US" sz="2400" dirty="0"/>
              <a:t>九州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56B302-0269-4086-BEFC-A35087B4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85" y="825078"/>
            <a:ext cx="3074908" cy="230618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C5CB58-BABF-465C-A506-C7A3F25A0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571" y="2498016"/>
            <a:ext cx="3074908" cy="23061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9D4C4AF-F30A-4121-8BCB-E090461FA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051" y="4314739"/>
            <a:ext cx="3074908" cy="230618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4AB1C0F-CE62-4234-8E59-86918BF99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19" t="-296" r="14384" b="28783"/>
          <a:stretch/>
        </p:blipFill>
        <p:spPr>
          <a:xfrm>
            <a:off x="5868508" y="2052726"/>
            <a:ext cx="6308912" cy="477946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1718274-025E-4AF5-BED8-CA632F3FC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9001" y="1978168"/>
            <a:ext cx="4988419" cy="374131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6007239-44E6-4CE6-B0DC-E15B9D47F6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8814" y="3429000"/>
            <a:ext cx="4267897" cy="320092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BCF8719-64FA-443E-871B-F8DA2281C6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571" y="3726742"/>
            <a:ext cx="3992283" cy="29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9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●力になれる事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7A29DC-5177-4A8D-BFD7-CE79C3EF76B7}"/>
              </a:ext>
            </a:extLst>
          </p:cNvPr>
          <p:cNvSpPr txBox="1"/>
          <p:nvPr/>
        </p:nvSpPr>
        <p:spPr>
          <a:xfrm>
            <a:off x="1190625" y="2644170"/>
            <a:ext cx="9810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/>
              <a:t>学生の皆さんのゲームに対する</a:t>
            </a:r>
            <a:endParaRPr kumimoji="1" lang="en-US" altLang="ja-JP" sz="4800" dirty="0"/>
          </a:p>
          <a:p>
            <a:pPr algn="ctr"/>
            <a:r>
              <a:rPr kumimoji="1" lang="ja-JP" altLang="en-US" sz="4800" dirty="0"/>
              <a:t>見聞を広める事ができる</a:t>
            </a:r>
          </a:p>
        </p:txBody>
      </p:sp>
      <p:pic>
        <p:nvPicPr>
          <p:cNvPr id="9218" name="Picture 2" descr="虫眼鏡で観察をする男の子のイラスト | かわいいフリー素材集 いらすとや">
            <a:extLst>
              <a:ext uri="{FF2B5EF4-FFF2-40B4-BE49-F238E27FC236}">
                <a16:creationId xmlns:a16="http://schemas.microsoft.com/office/drawing/2014/main" id="{969B5116-679C-4A83-A596-90241AEAF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23" y="4657450"/>
            <a:ext cx="1682504" cy="22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9D4F5D8-D83A-444F-9152-A0965B84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79359" flipH="1">
            <a:off x="8128669" y="4863648"/>
            <a:ext cx="1798182" cy="17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7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908DCB-0AA5-4B7A-BD47-6FE1BED1AE50}"/>
              </a:ext>
            </a:extLst>
          </p:cNvPr>
          <p:cNvSpPr txBox="1"/>
          <p:nvPr/>
        </p:nvSpPr>
        <p:spPr>
          <a:xfrm>
            <a:off x="1308846" y="1997605"/>
            <a:ext cx="5463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/>
              <a:t>小渕　匠登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●自己紹介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EE33DF0-D282-4A63-B356-174647539D5F}"/>
              </a:ext>
            </a:extLst>
          </p:cNvPr>
          <p:cNvSpPr txBox="1"/>
          <p:nvPr/>
        </p:nvSpPr>
        <p:spPr>
          <a:xfrm>
            <a:off x="1308846" y="1597495"/>
            <a:ext cx="5463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オブチ　　　　　タクト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33679DE-D417-412E-AF58-89B17FFD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5539">
            <a:off x="1419086" y="4060483"/>
            <a:ext cx="2083535" cy="20306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747F296-A75A-4B1B-A68A-5789A10A99DC}"/>
              </a:ext>
            </a:extLst>
          </p:cNvPr>
          <p:cNvSpPr txBox="1"/>
          <p:nvPr/>
        </p:nvSpPr>
        <p:spPr>
          <a:xfrm>
            <a:off x="4701945" y="3095940"/>
            <a:ext cx="238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（</a:t>
            </a:r>
            <a:r>
              <a:rPr kumimoji="1" lang="en-US" altLang="ja-JP" sz="3200" dirty="0"/>
              <a:t>24</a:t>
            </a:r>
            <a:r>
              <a:rPr kumimoji="1" lang="ja-JP" altLang="en-US" sz="3200" dirty="0"/>
              <a:t>歳）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487295B-81F2-4F3D-96F0-484A670F6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278" y="851359"/>
            <a:ext cx="4229747" cy="5639663"/>
          </a:xfrm>
          <a:prstGeom prst="rect">
            <a:avLst/>
          </a:prstGeom>
        </p:spPr>
      </p:pic>
      <p:sp>
        <p:nvSpPr>
          <p:cNvPr id="10" name="矢印: 左 9">
            <a:extLst>
              <a:ext uri="{FF2B5EF4-FFF2-40B4-BE49-F238E27FC236}">
                <a16:creationId xmlns:a16="http://schemas.microsoft.com/office/drawing/2014/main" id="{D7E0E268-129A-4009-BF0F-C622D2880A45}"/>
              </a:ext>
            </a:extLst>
          </p:cNvPr>
          <p:cNvSpPr/>
          <p:nvPr/>
        </p:nvSpPr>
        <p:spPr>
          <a:xfrm>
            <a:off x="3648815" y="5187136"/>
            <a:ext cx="542365" cy="546847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BC8939D-6E43-453A-9FFE-F16430BE0A84}"/>
              </a:ext>
            </a:extLst>
          </p:cNvPr>
          <p:cNvSpPr txBox="1"/>
          <p:nvPr/>
        </p:nvSpPr>
        <p:spPr>
          <a:xfrm>
            <a:off x="4244787" y="4998895"/>
            <a:ext cx="232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ちょいちょい</a:t>
            </a:r>
            <a:endParaRPr kumimoji="1" lang="en-US" altLang="ja-JP" dirty="0"/>
          </a:p>
          <a:p>
            <a:r>
              <a:rPr kumimoji="1" lang="ja-JP" altLang="en-US" dirty="0"/>
              <a:t>授業だったりに</a:t>
            </a:r>
            <a:endParaRPr kumimoji="1" lang="en-US" altLang="ja-JP" dirty="0"/>
          </a:p>
          <a:p>
            <a:r>
              <a:rPr kumimoji="1" lang="ja-JP" altLang="en-US" dirty="0"/>
              <a:t>出てきます。多分。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2907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●これだけは伝えたい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8D0EC5E-B6BB-4724-BBA1-0C5EA868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2" y="4204447"/>
            <a:ext cx="2516720" cy="27397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F6B935F-5AF5-4A60-B579-EB02622A5F04}"/>
              </a:ext>
            </a:extLst>
          </p:cNvPr>
          <p:cNvSpPr txBox="1"/>
          <p:nvPr/>
        </p:nvSpPr>
        <p:spPr>
          <a:xfrm>
            <a:off x="2316375" y="2540857"/>
            <a:ext cx="8880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先生方全員そうですが、</a:t>
            </a:r>
            <a:endParaRPr kumimoji="1" lang="en-US" altLang="ja-JP" sz="3200" dirty="0"/>
          </a:p>
          <a:p>
            <a:r>
              <a:rPr kumimoji="1" lang="ja-JP" altLang="en-US" sz="3200" dirty="0"/>
              <a:t>みーーーーーーんなゲームが大好きです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7466B83-A805-4F76-BA82-C75A1E632046}"/>
              </a:ext>
            </a:extLst>
          </p:cNvPr>
          <p:cNvSpPr txBox="1"/>
          <p:nvPr/>
        </p:nvSpPr>
        <p:spPr>
          <a:xfrm>
            <a:off x="3352799" y="4512478"/>
            <a:ext cx="83820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皆さんはゲームは</a:t>
            </a:r>
            <a:endParaRPr kumimoji="1" lang="en-US" altLang="ja-JP" sz="6600" dirty="0"/>
          </a:p>
          <a:p>
            <a:r>
              <a:rPr kumimoji="1" lang="ja-JP" altLang="en-US" sz="6600" dirty="0"/>
              <a:t>大好きですか？？？</a:t>
            </a:r>
          </a:p>
        </p:txBody>
      </p:sp>
    </p:spTree>
    <p:extLst>
      <p:ext uri="{BB962C8B-B14F-4D97-AF65-F5344CB8AC3E}">
        <p14:creationId xmlns:p14="http://schemas.microsoft.com/office/powerpoint/2010/main" val="35560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●これだけは伝えたい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C15F8DF-385D-4018-A2BB-2A433A2F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80" y="4347882"/>
            <a:ext cx="2103088" cy="263091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28A48B-60E6-4251-9FE7-E21858623AD6}"/>
              </a:ext>
            </a:extLst>
          </p:cNvPr>
          <p:cNvSpPr txBox="1"/>
          <p:nvPr/>
        </p:nvSpPr>
        <p:spPr>
          <a:xfrm>
            <a:off x="878540" y="2767280"/>
            <a:ext cx="11080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/>
              <a:t>とにかくゲームが好きな気持ちだけは</a:t>
            </a:r>
            <a:endParaRPr kumimoji="1" lang="en-US" altLang="ja-JP" sz="4000" dirty="0"/>
          </a:p>
          <a:p>
            <a:pPr algn="ctr"/>
            <a:r>
              <a:rPr kumimoji="1" lang="ja-JP" altLang="en-US" sz="4000" dirty="0"/>
              <a:t>絶対に無くさないでください！</a:t>
            </a:r>
          </a:p>
        </p:txBody>
      </p:sp>
    </p:spTree>
    <p:extLst>
      <p:ext uri="{BB962C8B-B14F-4D97-AF65-F5344CB8AC3E}">
        <p14:creationId xmlns:p14="http://schemas.microsoft.com/office/powerpoint/2010/main" val="14355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●おしまい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4148469-34B4-4D87-B7B5-2159E541C9DA}"/>
              </a:ext>
            </a:extLst>
          </p:cNvPr>
          <p:cNvSpPr txBox="1"/>
          <p:nvPr/>
        </p:nvSpPr>
        <p:spPr>
          <a:xfrm>
            <a:off x="1878285" y="2429435"/>
            <a:ext cx="884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皆さんの進路にむけて、精一杯サポートさせて頂きます！</a:t>
            </a:r>
            <a:endParaRPr kumimoji="1"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35E2D5-03DC-4D19-BC6B-44967A3B6893}"/>
              </a:ext>
            </a:extLst>
          </p:cNvPr>
          <p:cNvSpPr txBox="1"/>
          <p:nvPr/>
        </p:nvSpPr>
        <p:spPr>
          <a:xfrm>
            <a:off x="1878285" y="3966901"/>
            <a:ext cx="884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一緒に頑張っていきましょう！</a:t>
            </a:r>
            <a:endParaRPr kumimoji="1" lang="en-US" altLang="ja-JP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669A827-1606-4906-AA01-944524A1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62" y="3621742"/>
            <a:ext cx="2791567" cy="31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5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●趣味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749E5E6-8BC4-42B3-B536-6D24D00A28A4}"/>
              </a:ext>
            </a:extLst>
          </p:cNvPr>
          <p:cNvSpPr txBox="1"/>
          <p:nvPr/>
        </p:nvSpPr>
        <p:spPr>
          <a:xfrm>
            <a:off x="5132294" y="887506"/>
            <a:ext cx="1313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dirty="0"/>
              <a:t>旅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9D784CB-0CAA-410C-AC10-B974D4D5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2" y="1837439"/>
            <a:ext cx="3765422" cy="502056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570E108-47E1-4E74-8C58-F9C2EE0B8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34" y="2441049"/>
            <a:ext cx="5084451" cy="381333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8BFF4E8-6C6A-485C-AD18-F7B6DC268E0E}"/>
              </a:ext>
            </a:extLst>
          </p:cNvPr>
          <p:cNvSpPr txBox="1"/>
          <p:nvPr/>
        </p:nvSpPr>
        <p:spPr>
          <a:xfrm>
            <a:off x="6732494" y="1606606"/>
            <a:ext cx="22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In</a:t>
            </a:r>
            <a:r>
              <a:rPr kumimoji="1" lang="ja-JP" altLang="en-US" sz="2400" dirty="0"/>
              <a:t>名古屋</a:t>
            </a:r>
          </a:p>
        </p:txBody>
      </p:sp>
    </p:spTree>
    <p:extLst>
      <p:ext uri="{BB962C8B-B14F-4D97-AF65-F5344CB8AC3E}">
        <p14:creationId xmlns:p14="http://schemas.microsoft.com/office/powerpoint/2010/main" val="305749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●趣味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BD50956-F394-4544-87E7-E7C221F07AD3}"/>
              </a:ext>
            </a:extLst>
          </p:cNvPr>
          <p:cNvSpPr txBox="1"/>
          <p:nvPr/>
        </p:nvSpPr>
        <p:spPr>
          <a:xfrm>
            <a:off x="5132294" y="887506"/>
            <a:ext cx="1313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dirty="0"/>
              <a:t>旅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647EA92-5021-4E64-8F6C-F27C95EC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1" y="1011378"/>
            <a:ext cx="3438373" cy="458449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1C36E9-FF6A-4197-B93A-006011B3E480}"/>
              </a:ext>
            </a:extLst>
          </p:cNvPr>
          <p:cNvSpPr txBox="1"/>
          <p:nvPr/>
        </p:nvSpPr>
        <p:spPr>
          <a:xfrm>
            <a:off x="6732494" y="1606606"/>
            <a:ext cx="22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In</a:t>
            </a:r>
            <a:r>
              <a:rPr kumimoji="1" lang="ja-JP" altLang="en-US" sz="2400" dirty="0"/>
              <a:t>静岡～東京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F1A3BCB-8270-4189-AAFE-D597B3DF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51" y="2051280"/>
            <a:ext cx="3693328" cy="27699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6088389-7D98-4976-BA94-ADCBC361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251" y="4030872"/>
            <a:ext cx="3693328" cy="276999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2FE2072-EC0B-4662-A3AA-14A32D7BC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739" y="2670405"/>
            <a:ext cx="4999261" cy="37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3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●趣味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AF9463-D2A8-4110-825B-B1BC069CEA2C}"/>
              </a:ext>
            </a:extLst>
          </p:cNvPr>
          <p:cNvSpPr txBox="1"/>
          <p:nvPr/>
        </p:nvSpPr>
        <p:spPr>
          <a:xfrm>
            <a:off x="5132294" y="887506"/>
            <a:ext cx="1313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dirty="0"/>
              <a:t>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31C4D58-5974-406D-BD43-9F3168CBAA56}"/>
              </a:ext>
            </a:extLst>
          </p:cNvPr>
          <p:cNvSpPr txBox="1"/>
          <p:nvPr/>
        </p:nvSpPr>
        <p:spPr>
          <a:xfrm>
            <a:off x="6732494" y="1606606"/>
            <a:ext cx="22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In</a:t>
            </a:r>
            <a:r>
              <a:rPr kumimoji="1" lang="ja-JP" altLang="en-US" sz="2400" dirty="0"/>
              <a:t>九州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B56B302-0269-4086-BEFC-A35087B47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85" y="825078"/>
            <a:ext cx="3074908" cy="230618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C5CB58-BABF-465C-A506-C7A3F25A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571" y="2498016"/>
            <a:ext cx="3074908" cy="230618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9D4C4AF-F30A-4121-8BCB-E090461F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051" y="4314739"/>
            <a:ext cx="3074908" cy="230618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4AB1C0F-CE62-4234-8E59-86918BF9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19" t="-296" r="14384" b="28783"/>
          <a:stretch/>
        </p:blipFill>
        <p:spPr>
          <a:xfrm>
            <a:off x="5868508" y="2052726"/>
            <a:ext cx="6308912" cy="47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1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●佐賀出身</a:t>
            </a:r>
          </a:p>
        </p:txBody>
      </p:sp>
      <p:pic>
        <p:nvPicPr>
          <p:cNvPr id="3" name="Picture 2" descr="佐賀県 都道府県から地図を検索｜マピオン">
            <a:extLst>
              <a:ext uri="{FF2B5EF4-FFF2-40B4-BE49-F238E27FC236}">
                <a16:creationId xmlns:a16="http://schemas.microsoft.com/office/drawing/2014/main" id="{013A7494-55BE-49A5-BEFC-11BF50188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0"/>
            <a:ext cx="6528377" cy="685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1407B526-0889-4EA3-AFBA-CA53A81E54D6}"/>
              </a:ext>
            </a:extLst>
          </p:cNvPr>
          <p:cNvSpPr/>
          <p:nvPr/>
        </p:nvSpPr>
        <p:spPr>
          <a:xfrm>
            <a:off x="9316935" y="2969182"/>
            <a:ext cx="376518" cy="3503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Picture 16" descr="都道府県の魅力度で佐賀が最下位 知事「価値を世界に発信」｜NHK 佐賀県のニュース">
            <a:extLst>
              <a:ext uri="{FF2B5EF4-FFF2-40B4-BE49-F238E27FC236}">
                <a16:creationId xmlns:a16="http://schemas.microsoft.com/office/drawing/2014/main" id="{56447760-5D94-4FB5-9D11-D524BCF0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6" y="1307526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一生行かなそうな都道府県ランキング 3位福井、2位島根、無念の1位は... - ライブドアニュース">
            <a:extLst>
              <a:ext uri="{FF2B5EF4-FFF2-40B4-BE49-F238E27FC236}">
                <a16:creationId xmlns:a16="http://schemas.microsoft.com/office/drawing/2014/main" id="{AA24ABDE-4D09-448E-B341-70D82A0C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286" y="3713632"/>
            <a:ext cx="4614783" cy="316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悔しい人のイラスト（男性） | かわいいフリー素材集 いらすとや">
            <a:extLst>
              <a:ext uri="{FF2B5EF4-FFF2-40B4-BE49-F238E27FC236}">
                <a16:creationId xmlns:a16="http://schemas.microsoft.com/office/drawing/2014/main" id="{FBD42321-2E21-429D-9E04-1137BD20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65" y="5183188"/>
            <a:ext cx="1761565" cy="17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9902493-5F88-4D79-9F77-81B2061BD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354" y="5183188"/>
            <a:ext cx="1242036" cy="1210535"/>
          </a:xfrm>
          <a:prstGeom prst="rect">
            <a:avLst/>
          </a:prstGeom>
        </p:spPr>
      </p:pic>
      <p:sp>
        <p:nvSpPr>
          <p:cNvPr id="11" name="小波 10">
            <a:extLst>
              <a:ext uri="{FF2B5EF4-FFF2-40B4-BE49-F238E27FC236}">
                <a16:creationId xmlns:a16="http://schemas.microsoft.com/office/drawing/2014/main" id="{CBE47A9D-500C-41C3-820E-5F87833F0995}"/>
              </a:ext>
            </a:extLst>
          </p:cNvPr>
          <p:cNvSpPr/>
          <p:nvPr/>
        </p:nvSpPr>
        <p:spPr>
          <a:xfrm rot="16200000">
            <a:off x="2555509" y="6006629"/>
            <a:ext cx="430294" cy="143432"/>
          </a:xfrm>
          <a:prstGeom prst="doubleWave">
            <a:avLst>
              <a:gd name="adj1" fmla="val 12500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小波 11">
            <a:extLst>
              <a:ext uri="{FF2B5EF4-FFF2-40B4-BE49-F238E27FC236}">
                <a16:creationId xmlns:a16="http://schemas.microsoft.com/office/drawing/2014/main" id="{0C1539DB-E094-4EED-8D53-7DB3106BF5E3}"/>
              </a:ext>
            </a:extLst>
          </p:cNvPr>
          <p:cNvSpPr/>
          <p:nvPr/>
        </p:nvSpPr>
        <p:spPr>
          <a:xfrm rot="16200000">
            <a:off x="3023916" y="5992254"/>
            <a:ext cx="430294" cy="143432"/>
          </a:xfrm>
          <a:prstGeom prst="doubleWave">
            <a:avLst>
              <a:gd name="adj1" fmla="val 12500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540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●佐賀</a:t>
            </a:r>
            <a:r>
              <a:rPr kumimoji="1" lang="en-US" altLang="ja-JP" sz="4000" dirty="0"/>
              <a:t>…………</a:t>
            </a:r>
            <a:endParaRPr kumimoji="1" lang="ja-JP" altLang="en-US" sz="4000" dirty="0"/>
          </a:p>
        </p:txBody>
      </p:sp>
      <p:pic>
        <p:nvPicPr>
          <p:cNvPr id="13" name="Picture 2" descr="愛を求めて干潟でジャンプ 有明海のムツゴロウ：朝日新聞デジタル">
            <a:extLst>
              <a:ext uri="{FF2B5EF4-FFF2-40B4-BE49-F238E27FC236}">
                <a16:creationId xmlns:a16="http://schemas.microsoft.com/office/drawing/2014/main" id="{7630A8EC-2E98-47E1-B0BD-C83FC950D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60" y="1029158"/>
            <a:ext cx="3750820" cy="2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九州の感動と物語をみつけようプロジェクト">
            <a:extLst>
              <a:ext uri="{FF2B5EF4-FFF2-40B4-BE49-F238E27FC236}">
                <a16:creationId xmlns:a16="http://schemas.microsoft.com/office/drawing/2014/main" id="{88895BA9-E957-4260-9B10-6CD20ECB1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50" b="36941"/>
          <a:stretch/>
        </p:blipFill>
        <p:spPr bwMode="auto">
          <a:xfrm>
            <a:off x="4391649" y="988291"/>
            <a:ext cx="7800351" cy="586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613EE36-AFFD-4A9E-BB6A-82E2B9FF8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06" b="36940"/>
          <a:stretch/>
        </p:blipFill>
        <p:spPr>
          <a:xfrm>
            <a:off x="5326340" y="172533"/>
            <a:ext cx="6865660" cy="6685467"/>
          </a:xfrm>
          <a:prstGeom prst="rect">
            <a:avLst/>
          </a:prstGeom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1C2459FD-A4B7-43E0-BEAC-546E707F09C4}"/>
              </a:ext>
            </a:extLst>
          </p:cNvPr>
          <p:cNvSpPr/>
          <p:nvPr/>
        </p:nvSpPr>
        <p:spPr>
          <a:xfrm>
            <a:off x="5326340" y="3057236"/>
            <a:ext cx="2700060" cy="27000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71EA6B1F-3F29-4F1E-A295-D2FF2DE7AB64}"/>
              </a:ext>
            </a:extLst>
          </p:cNvPr>
          <p:cNvSpPr/>
          <p:nvPr/>
        </p:nvSpPr>
        <p:spPr>
          <a:xfrm>
            <a:off x="8557060" y="988291"/>
            <a:ext cx="2700060" cy="27000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10" descr="白黒のふきだしのイラスト | かわいいフリー素材集 いらすとや">
            <a:extLst>
              <a:ext uri="{FF2B5EF4-FFF2-40B4-BE49-F238E27FC236}">
                <a16:creationId xmlns:a16="http://schemas.microsoft.com/office/drawing/2014/main" id="{05207C24-14BE-48AC-B447-37ABF043B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588" y="1549457"/>
            <a:ext cx="5127594" cy="337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D37A20-7865-4A19-8B84-F2C53BF617CB}"/>
              </a:ext>
            </a:extLst>
          </p:cNvPr>
          <p:cNvSpPr txBox="1"/>
          <p:nvPr/>
        </p:nvSpPr>
        <p:spPr>
          <a:xfrm>
            <a:off x="3701159" y="2351782"/>
            <a:ext cx="4237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「福岡と長崎の</a:t>
            </a:r>
            <a:endParaRPr kumimoji="1" lang="en-US" altLang="ja-JP" sz="40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r"/>
            <a:r>
              <a:rPr kumimoji="1" lang="ja-JP" altLang="en-US" sz="4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間の長い県境」</a:t>
            </a:r>
          </a:p>
        </p:txBody>
      </p:sp>
      <p:pic>
        <p:nvPicPr>
          <p:cNvPr id="20" name="Picture 12" descr="おしゃべりな男性のイラスト | かわいいフリー素材集 いらすとや">
            <a:extLst>
              <a:ext uri="{FF2B5EF4-FFF2-40B4-BE49-F238E27FC236}">
                <a16:creationId xmlns:a16="http://schemas.microsoft.com/office/drawing/2014/main" id="{55D8CFC0-86B4-48AD-8EB1-2A96DD46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580" y="4920458"/>
            <a:ext cx="2076114" cy="207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笑う男性のイラスト（5段階） | かわいいフリー素材集 いらすとや">
            <a:extLst>
              <a:ext uri="{FF2B5EF4-FFF2-40B4-BE49-F238E27FC236}">
                <a16:creationId xmlns:a16="http://schemas.microsoft.com/office/drawing/2014/main" id="{8D8B74AC-8BFC-4A18-BB61-72B767C86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83" y="4857704"/>
            <a:ext cx="1540966" cy="207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ギクッイラスト／無料イラスト/フリー素材なら「イラストAC」">
            <a:extLst>
              <a:ext uri="{FF2B5EF4-FFF2-40B4-BE49-F238E27FC236}">
                <a16:creationId xmlns:a16="http://schemas.microsoft.com/office/drawing/2014/main" id="{4FB9FA09-38B8-464E-BE09-0462FC39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16" y="4041189"/>
            <a:ext cx="1435236" cy="107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5F47C66-181F-4F86-8730-B9B9ACE5C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81191">
            <a:off x="1109120" y="4758017"/>
            <a:ext cx="1810870" cy="17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8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●佐賀！！</a:t>
            </a:r>
          </a:p>
        </p:txBody>
      </p:sp>
      <p:pic>
        <p:nvPicPr>
          <p:cNvPr id="3" name="Picture 6" descr="絶対喜ばれる！佐賀県のお土産22選！地元民「人気ランキング」＆編集部おすすめ ｜じゃらんニュース">
            <a:extLst>
              <a:ext uri="{FF2B5EF4-FFF2-40B4-BE49-F238E27FC236}">
                <a16:creationId xmlns:a16="http://schemas.microsoft.com/office/drawing/2014/main" id="{899F336D-9385-4F58-A29E-8F7E9E03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28" y="1005304"/>
            <a:ext cx="3134401" cy="20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B3BA857-8507-4B3B-A764-0250EEEE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732" y="2295102"/>
            <a:ext cx="3131457" cy="208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もはや九州名物！佐賀発のご当地アイス「ブラックモンブラン」とその仲間たち | 佐賀県 | トラベルjp 旅行ガイド">
            <a:extLst>
              <a:ext uri="{FF2B5EF4-FFF2-40B4-BE49-F238E27FC236}">
                <a16:creationId xmlns:a16="http://schemas.microsoft.com/office/drawing/2014/main" id="{7CD63BBF-E00B-4730-8635-EBE807E6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61" y="3897829"/>
            <a:ext cx="3130281" cy="208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4DB9B87-C706-4965-967E-2B2FA65E3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110" y="487453"/>
            <a:ext cx="5327900" cy="3995926"/>
          </a:xfrm>
          <a:prstGeom prst="rect">
            <a:avLst/>
          </a:prstGeom>
        </p:spPr>
      </p:pic>
      <p:pic>
        <p:nvPicPr>
          <p:cNvPr id="8" name="Picture 4" descr="佐賀県」ヒットから１５年 はなわの歌手生活｜【西日本新聞me】">
            <a:extLst>
              <a:ext uri="{FF2B5EF4-FFF2-40B4-BE49-F238E27FC236}">
                <a16:creationId xmlns:a16="http://schemas.microsoft.com/office/drawing/2014/main" id="{FCFDA9F7-42F5-46E6-9D3C-C32CEF8A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095" l="3720" r="98031">
                        <a14:foregroundMark x1="87090" y1="97302" x2="87090" y2="97302"/>
                        <a14:foregroundMark x1="84026" y1="81905" x2="84026" y2="81905"/>
                        <a14:foregroundMark x1="34573" y1="87778" x2="34573" y2="87778"/>
                        <a14:foregroundMark x1="98249" y1="77778" x2="98249" y2="77778"/>
                        <a14:foregroundMark x1="92341" y1="76032" x2="92341" y2="76032"/>
                        <a14:foregroundMark x1="85339" y1="81111" x2="85339" y2="81111"/>
                        <a14:foregroundMark x1="30197" y1="89524" x2="30197" y2="89524"/>
                        <a14:foregroundMark x1="42232" y1="89048" x2="42232" y2="89048"/>
                        <a14:foregroundMark x1="40263" y1="86984" x2="40263" y2="86984"/>
                        <a14:foregroundMark x1="3720" y1="98095" x2="3720" y2="98095"/>
                      </a14:backgroundRemoval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273" y="3743013"/>
            <a:ext cx="2484136" cy="342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7CB8E3-1594-4619-9D01-6A50910BCB56}"/>
              </a:ext>
            </a:extLst>
          </p:cNvPr>
          <p:cNvSpPr/>
          <p:nvPr/>
        </p:nvSpPr>
        <p:spPr>
          <a:xfrm rot="20380708">
            <a:off x="10059658" y="5265400"/>
            <a:ext cx="1558946" cy="2386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6" descr="お前のムダ毛にもの申す！！」大人気芸人 江頭2:50さんが「エガちゃんねる」にて、除毛実施！｜株式会社ＩＫホールディングスのプレスリリース">
            <a:extLst>
              <a:ext uri="{FF2B5EF4-FFF2-40B4-BE49-F238E27FC236}">
                <a16:creationId xmlns:a16="http://schemas.microsoft.com/office/drawing/2014/main" id="{6EAF588A-BBF8-474B-953B-47123B36F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56" b="97556" l="9346" r="89720">
                        <a14:foregroundMark x1="49533" y1="94222" x2="49533" y2="94222"/>
                        <a14:foregroundMark x1="74533" y1="97556" x2="74533" y2="97556"/>
                        <a14:foregroundMark x1="46729" y1="9333" x2="46729" y2="9333"/>
                        <a14:foregroundMark x1="48832" y1="5556" x2="48832" y2="5556"/>
                      </a14:backgroundRemoval>
                    </a14:imgEffect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835" y="4483379"/>
            <a:ext cx="40767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20B46E8-2196-4FFD-ACB7-CD2C1FEAEBB6}"/>
              </a:ext>
            </a:extLst>
          </p:cNvPr>
          <p:cNvSpPr/>
          <p:nvPr/>
        </p:nvSpPr>
        <p:spPr>
          <a:xfrm>
            <a:off x="7944789" y="5285998"/>
            <a:ext cx="1558946" cy="2386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Picture 12" descr="超人気お笑いコンビ「どぶろっく」が街コンに登場！】妄想歌詞芸人「どぶろっく」コン！in 新宿 ～モテる女性に大人気の『どぶろっく』と街コンが奇跡のコラボ！～  の開催が決定！｜株式会社ボンマルシェのプレスリリース">
            <a:extLst>
              <a:ext uri="{FF2B5EF4-FFF2-40B4-BE49-F238E27FC236}">
                <a16:creationId xmlns:a16="http://schemas.microsoft.com/office/drawing/2014/main" id="{22FC0B46-F2CD-4F0F-B876-E48B3D9C0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33" b="98889" l="9826" r="89699">
                        <a14:foregroundMark x1="15689" y1="79778" x2="15689" y2="79778"/>
                        <a14:foregroundMark x1="9826" y1="86222" x2="9826" y2="86222"/>
                        <a14:foregroundMark x1="19651" y1="84000" x2="19651" y2="84000"/>
                        <a14:foregroundMark x1="37242" y1="94667" x2="37242" y2="94667"/>
                        <a14:foregroundMark x1="70998" y1="96667" x2="70998" y2="96667"/>
                        <a14:foregroundMark x1="16006" y1="84000" x2="16006" y2="84000"/>
                        <a14:foregroundMark x1="46276" y1="98889" x2="46276" y2="98889"/>
                        <a14:foregroundMark x1="43265" y1="74000" x2="43265" y2="74000"/>
                        <a14:foregroundMark x1="64025" y1="98667" x2="64025" y2="98667"/>
                        <a14:foregroundMark x1="44849" y1="7333" x2="44849" y2="7333"/>
                        <a14:backgroundMark x1="54517" y1="98222" x2="54517" y2="98222"/>
                      </a14:backgroundRemoval>
                    </a14:imgEffect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943" y="4080776"/>
            <a:ext cx="5335746" cy="38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34E6E2D-169C-4768-9EEE-32FFA5F77AA1}"/>
              </a:ext>
            </a:extLst>
          </p:cNvPr>
          <p:cNvSpPr/>
          <p:nvPr/>
        </p:nvSpPr>
        <p:spPr>
          <a:xfrm>
            <a:off x="4456764" y="4919942"/>
            <a:ext cx="1043551" cy="1597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2D12B06-8999-4163-8CCE-1C7988EF0545}"/>
              </a:ext>
            </a:extLst>
          </p:cNvPr>
          <p:cNvSpPr/>
          <p:nvPr/>
        </p:nvSpPr>
        <p:spPr>
          <a:xfrm>
            <a:off x="5393181" y="5145291"/>
            <a:ext cx="1043551" cy="1597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24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BA1F29-CAF5-4103-9E11-BA3716A2B405}"/>
              </a:ext>
            </a:extLst>
          </p:cNvPr>
          <p:cNvSpPr txBox="1"/>
          <p:nvPr/>
        </p:nvSpPr>
        <p:spPr>
          <a:xfrm>
            <a:off x="690462" y="25813"/>
            <a:ext cx="5611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●経歴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02005E7-36FE-4542-8E73-EF269B036FCF}"/>
              </a:ext>
            </a:extLst>
          </p:cNvPr>
          <p:cNvSpPr txBox="1"/>
          <p:nvPr/>
        </p:nvSpPr>
        <p:spPr>
          <a:xfrm>
            <a:off x="1201271" y="833718"/>
            <a:ext cx="671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制作に携わった作品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553A030-3E5E-4747-8704-629D90F68853}"/>
              </a:ext>
            </a:extLst>
          </p:cNvPr>
          <p:cNvSpPr txBox="1"/>
          <p:nvPr/>
        </p:nvSpPr>
        <p:spPr>
          <a:xfrm>
            <a:off x="2801651" y="2566740"/>
            <a:ext cx="97446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500" dirty="0"/>
              <a:t>ありません！</a:t>
            </a:r>
          </a:p>
        </p:txBody>
      </p:sp>
      <p:pic>
        <p:nvPicPr>
          <p:cNvPr id="2050" name="Picture 2" descr="ウマ娘】あげません！(迫真) - ニコニコ動画">
            <a:extLst>
              <a:ext uri="{FF2B5EF4-FFF2-40B4-BE49-F238E27FC236}">
                <a16:creationId xmlns:a16="http://schemas.microsoft.com/office/drawing/2014/main" id="{4F05AB84-EB6D-4E20-8350-5C0E5E83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636" y="4428788"/>
            <a:ext cx="3863788" cy="217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98F726D-D0C6-42F9-AC3E-A61E23BCA7D0}"/>
              </a:ext>
            </a:extLst>
          </p:cNvPr>
          <p:cNvSpPr/>
          <p:nvPr/>
        </p:nvSpPr>
        <p:spPr>
          <a:xfrm rot="537936">
            <a:off x="8996539" y="5300915"/>
            <a:ext cx="2334849" cy="4291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A4AEE303-D87D-4215-9A9B-BAD569A7E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2" y="3158018"/>
            <a:ext cx="2904385" cy="3699982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7B250E2-7562-4C3D-83FA-BEA7FD38CABF}"/>
              </a:ext>
            </a:extLst>
          </p:cNvPr>
          <p:cNvSpPr/>
          <p:nvPr/>
        </p:nvSpPr>
        <p:spPr>
          <a:xfrm>
            <a:off x="8104094" y="4286120"/>
            <a:ext cx="4087906" cy="2458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867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  <p:bldP spid="23" grpId="0" animBg="1"/>
    </p:bldLst>
  </p:timing>
</p:sld>
</file>

<file path=ppt/theme/theme1.xml><?xml version="1.0" encoding="utf-8"?>
<a:theme xmlns:a="http://schemas.openxmlformats.org/drawingml/2006/main" name="トリミング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TM10001105[[fn=トリミング]]</Template>
  <TotalTime>1425</TotalTime>
  <Words>558</Words>
  <Application>Microsoft Office PowerPoint</Application>
  <PresentationFormat>ワイド画面</PresentationFormat>
  <Paragraphs>107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6" baseType="lpstr">
      <vt:lpstr>HG創英角ﾎﾟｯﾌﾟ体</vt:lpstr>
      <vt:lpstr>Arial</vt:lpstr>
      <vt:lpstr>Franklin Gothic Book</vt:lpstr>
      <vt:lpstr>トリミング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小渕 匠登</dc:creator>
  <cp:lastModifiedBy>小渕 匠登</cp:lastModifiedBy>
  <cp:revision>54</cp:revision>
  <dcterms:created xsi:type="dcterms:W3CDTF">2023-04-03T00:24:25Z</dcterms:created>
  <dcterms:modified xsi:type="dcterms:W3CDTF">2023-04-10T08:11:09Z</dcterms:modified>
</cp:coreProperties>
</file>